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326" r:id="rId3"/>
    <p:sldId id="289" r:id="rId4"/>
    <p:sldId id="286" r:id="rId5"/>
    <p:sldId id="287" r:id="rId6"/>
    <p:sldId id="288" r:id="rId7"/>
    <p:sldId id="302" r:id="rId8"/>
    <p:sldId id="275" r:id="rId9"/>
    <p:sldId id="328" r:id="rId10"/>
    <p:sldId id="291" r:id="rId11"/>
    <p:sldId id="306" r:id="rId12"/>
    <p:sldId id="304" r:id="rId13"/>
    <p:sldId id="308" r:id="rId14"/>
    <p:sldId id="327" r:id="rId15"/>
    <p:sldId id="311" r:id="rId16"/>
    <p:sldId id="314" r:id="rId17"/>
    <p:sldId id="317" r:id="rId18"/>
    <p:sldId id="321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0" autoAdjust="0"/>
    <p:restoredTop sz="92550" autoAdjust="0"/>
  </p:normalViewPr>
  <p:slideViewPr>
    <p:cSldViewPr>
      <p:cViewPr>
        <p:scale>
          <a:sx n="66" d="100"/>
          <a:sy n="66" d="100"/>
        </p:scale>
        <p:origin x="-124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68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3A100-E9BB-4E90-B5A6-45E1F949FAE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213BB-D306-4B47-A7F0-C48024ED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7E6C8-3B03-43F0-9FA1-0FDA8A7D2278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4627E-B876-4A1F-AE14-05EAB5DF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42323-0950-4149-BDF9-B9133E1491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D8691-12FC-4810-A471-6C8A7F43D3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65C40-3BE9-458D-A5F9-29AA9CE623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3EA77-E6D5-40B2-B22C-95A0F8D3F8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627E-B876-4A1F-AE14-05EAB5DF00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627E-B876-4A1F-AE14-05EAB5DF00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42E0-6CF0-41B8-95E2-C894134511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7EFD-FE53-44E6-9EBD-E0C70827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&amp;B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609599"/>
          </a:xfrm>
          <a:prstGeom prst="rect">
            <a:avLst/>
          </a:prstGeom>
          <a:solidFill>
            <a:srgbClr val="461E6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57150" cmpd="thickThin">
            <a:solidFill>
              <a:srgbClr val="ECC73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872040" y="6343651"/>
            <a:ext cx="4105275" cy="4438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WAURISA 2011—Floor Plan </a:t>
            </a:r>
            <a:r>
              <a:rPr lang="en-US" sz="2000" baseline="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GIS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endParaRPr lang="en-US" sz="20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18390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" y="1"/>
            <a:ext cx="9143999" cy="609599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G:\COMMON\Presentations\Logos\UW_OP&amp;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6342885"/>
            <a:ext cx="3809999" cy="43891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42E0-6CF0-41B8-95E2-C894134511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7EFD-FE53-44E6-9EBD-E0C70827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42E0-6CF0-41B8-95E2-C894134511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7EFD-FE53-44E6-9EBD-E0C70827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42E0-6CF0-41B8-95E2-C894134511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7EFD-FE53-44E6-9EBD-E0C70827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42E0-6CF0-41B8-95E2-C894134511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7EFD-FE53-44E6-9EBD-E0C70827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42E0-6CF0-41B8-95E2-C894134511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7EFD-FE53-44E6-9EBD-E0C70827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URI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609599"/>
          </a:xfrm>
          <a:prstGeom prst="rect">
            <a:avLst/>
          </a:prstGeom>
          <a:solidFill>
            <a:srgbClr val="461E6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57150" cmpd="thickThin">
            <a:solidFill>
              <a:srgbClr val="ECC73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872040" y="6343651"/>
            <a:ext cx="4105275" cy="4438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GeoSIMS—2012</a:t>
            </a:r>
            <a:endParaRPr lang="en-US" sz="20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18390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" y="1"/>
            <a:ext cx="9143999" cy="609599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G:\COMMON\Presentations\Logos\UW_OP&amp;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6342885"/>
            <a:ext cx="3809999" cy="43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WAURI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"/>
            <a:ext cx="9144000" cy="609599"/>
          </a:xfrm>
          <a:prstGeom prst="rect">
            <a:avLst/>
          </a:prstGeom>
          <a:solidFill>
            <a:srgbClr val="461E6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57150" cmpd="thickThin">
            <a:solidFill>
              <a:srgbClr val="ECC73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872040" y="6343651"/>
            <a:ext cx="4105275" cy="4438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Not WAURISA—Other</a:t>
            </a:r>
            <a:r>
              <a:rPr lang="en-US" sz="2000" baseline="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Projects</a:t>
            </a:r>
            <a:endParaRPr lang="en-US" sz="20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18390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" y="1"/>
            <a:ext cx="9143999" cy="609599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Not </a:t>
            </a:r>
            <a:r>
              <a:rPr lang="en-US" dirty="0" err="1" smtClean="0"/>
              <a:t>Urisa</a:t>
            </a:r>
            <a:r>
              <a:rPr lang="en-US" dirty="0" smtClean="0"/>
              <a:t> title style</a:t>
            </a:r>
            <a:endParaRPr lang="en-US" dirty="0"/>
          </a:p>
        </p:txBody>
      </p:sp>
      <p:pic>
        <p:nvPicPr>
          <p:cNvPr id="2050" name="Picture 2" descr="G:\COMMON\Presentations\Logos\UW_OP&amp;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6342885"/>
            <a:ext cx="3809999" cy="43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42E0-6CF0-41B8-95E2-C894134511C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7EFD-FE53-44E6-9EBD-E0C708273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6" r:id="rId8"/>
    <p:sldLayoutId id="2147483665" r:id="rId9"/>
    <p:sldLayoutId id="214748366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jdarst@uw.edu" TargetMode="External"/><Relationship Id="rId2" Type="http://schemas.openxmlformats.org/officeDocument/2006/relationships/hyperlink" Target="mailto:jefflinn@uw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ashington.edu/admin/pb/hom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42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256" y="0"/>
            <a:ext cx="9151258" cy="684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28956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-80572" y="0"/>
            <a:ext cx="886653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Verdana" pitchFamily="34" charset="0"/>
              </a:rPr>
              <a:t>GeoSIMS: 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Verdana" pitchFamily="34" charset="0"/>
              </a:rPr>
              <a:t>University of Washington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Verdana" pitchFamily="34" charset="0"/>
              </a:rPr>
              <a:t>Floor Plan 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534400" cy="4038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CAD will be the source for GIS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Must maintain CAD and GIS geometry simultaneously </a:t>
            </a:r>
            <a:r>
              <a:rPr lang="en-US" sz="2400" dirty="0" smtClean="0">
                <a:solidFill>
                  <a:schemeClr val="tx1"/>
                </a:solidFill>
              </a:rPr>
              <a:t>(Generally, engineers and architects wanted CAD, planners wanted GIS)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Geometry is the source for room #s and square feet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Each data theme (Rooms, GSF, Lines) will have all buildings in a single layer (for queries)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Geometry Requirements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838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 developing the floor plan GIS, we had these needs: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Georeferencing</a:t>
            </a:r>
            <a:endParaRPr lang="en-US" dirty="0"/>
          </a:p>
        </p:txBody>
      </p:sp>
      <p:pic>
        <p:nvPicPr>
          <p:cNvPr id="4" name="Picture 8" descr="HSD_1st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963" y="3989388"/>
            <a:ext cx="24479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SD_1st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4035425"/>
            <a:ext cx="24479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SD_1st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13" y="960438"/>
            <a:ext cx="24479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SD_1st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2538413"/>
            <a:ext cx="24479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SD_1st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965200"/>
            <a:ext cx="244633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SD_1st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379663"/>
            <a:ext cx="24479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SD_1st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935413"/>
            <a:ext cx="24479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SD_1st.bmp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13" y="2463800"/>
            <a:ext cx="24479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SD_1st.bmp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63613"/>
            <a:ext cx="24479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27916 -0.002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7916 0.2162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27604 0.4453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507 0.2393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507 0.012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73472E-18 L -0.00747 0.22685 " pathEditMode="relative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746 0.446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507 0.4458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Georeferencing</a:t>
            </a:r>
            <a:endParaRPr lang="en-US" dirty="0"/>
          </a:p>
        </p:txBody>
      </p:sp>
      <p:pic>
        <p:nvPicPr>
          <p:cNvPr id="4" name="Picture 3" descr="HS_ACDT_3rd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679450"/>
            <a:ext cx="7989888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SD_1st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027488"/>
            <a:ext cx="24479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12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pic>
        <p:nvPicPr>
          <p:cNvPr id="5" name="Picture 4" descr="FloorPlan1_Taco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7828"/>
            <a:ext cx="9144000" cy="5635845"/>
          </a:xfrm>
          <a:prstGeom prst="rect">
            <a:avLst/>
          </a:prstGeom>
        </p:spPr>
      </p:pic>
      <p:pic>
        <p:nvPicPr>
          <p:cNvPr id="6" name="Picture 5" descr="FloorPlan1_Bothe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7828"/>
            <a:ext cx="9144000" cy="5638799"/>
          </a:xfrm>
          <a:prstGeom prst="rect">
            <a:avLst/>
          </a:prstGeom>
        </p:spPr>
      </p:pic>
      <p:pic>
        <p:nvPicPr>
          <p:cNvPr id="7" name="Picture 6" descr="FloorPlan1_Seatt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7828"/>
            <a:ext cx="9144000" cy="5635845"/>
          </a:xfrm>
          <a:prstGeom prst="rect">
            <a:avLst/>
          </a:prstGeom>
        </p:spPr>
      </p:pic>
      <p:pic>
        <p:nvPicPr>
          <p:cNvPr id="8" name="Picture 7" descr="FloorPlan1_ArtsQua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7828"/>
            <a:ext cx="9144000" cy="5635845"/>
          </a:xfrm>
          <a:prstGeom prst="rect">
            <a:avLst/>
          </a:prstGeom>
        </p:spPr>
      </p:pic>
      <p:pic>
        <p:nvPicPr>
          <p:cNvPr id="15" name="Picture 14" descr="FloorPlan_Rom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7828"/>
            <a:ext cx="9143999" cy="5638800"/>
          </a:xfrm>
          <a:prstGeom prst="rect">
            <a:avLst/>
          </a:prstGeom>
        </p:spPr>
      </p:pic>
      <p:pic>
        <p:nvPicPr>
          <p:cNvPr id="18" name="Picture 17" descr="FloorPlan1_Rom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87828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609600"/>
            <a:ext cx="9144000" cy="56388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3dCampu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59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Pre-design Planning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78797" cy="55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Modeling</a:t>
            </a:r>
            <a:endParaRPr lang="en-US" dirty="0"/>
          </a:p>
        </p:txBody>
      </p:sp>
      <p:pic>
        <p:nvPicPr>
          <p:cNvPr id="5122" name="Picture 2" descr="H:\Projects\SmallProjects\2011-04\WAURISA\engr_bldgs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61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Inventory Web App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39000" cy="56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5" y="1371600"/>
            <a:ext cx="6400800" cy="2961564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Jeffrey Linn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jefflinn@uw.edu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Eric Darst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ejdarst@uw.edu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6367" y="5029200"/>
            <a:ext cx="702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4"/>
              </a:rPr>
              <a:t>http://www.washington.edu/admin/pb/home/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3900" dirty="0" smtClean="0">
                <a:solidFill>
                  <a:schemeClr val="tx1"/>
                </a:solidFill>
              </a:rPr>
              <a:t>Space is a </a:t>
            </a:r>
            <a:r>
              <a:rPr lang="en-US" sz="3900" b="1" i="1" u="sng" dirty="0" smtClean="0">
                <a:solidFill>
                  <a:schemeClr val="tx1"/>
                </a:solidFill>
              </a:rPr>
              <a:t>resource</a:t>
            </a:r>
            <a:r>
              <a:rPr lang="en-US" sz="39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3900" dirty="0" smtClean="0">
                <a:solidFill>
                  <a:schemeClr val="tx1"/>
                </a:solidFill>
              </a:rPr>
              <a:t>Governmental &amp; institutional requirements for records, reporting, analysis and planning</a:t>
            </a:r>
          </a:p>
          <a:p>
            <a:r>
              <a:rPr lang="en-US" sz="3900" dirty="0" smtClean="0">
                <a:solidFill>
                  <a:schemeClr val="tx1"/>
                </a:solidFill>
              </a:rPr>
              <a:t>Efficient management of space</a:t>
            </a:r>
          </a:p>
          <a:p>
            <a:endParaRPr lang="en-US" sz="1100" b="1" i="1" u="sng" dirty="0" smtClean="0">
              <a:solidFill>
                <a:schemeClr val="tx1"/>
              </a:solidFill>
            </a:endParaRPr>
          </a:p>
          <a:p>
            <a:r>
              <a:rPr lang="en-US" sz="3900" dirty="0" smtClean="0">
                <a:solidFill>
                  <a:schemeClr val="tx1"/>
                </a:solidFill>
              </a:rPr>
              <a:t>After our people, space is our most valuable asset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GIS for Floor Plans?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lWACampuses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134" y="739775"/>
            <a:ext cx="8297182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TacomaLand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538" y="2974975"/>
            <a:ext cx="13001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TacomaLand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088" y="650875"/>
            <a:ext cx="48720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University—Seattle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3 -0.05069 L -0.16302 -0.05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375000" y="37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lWACampuses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134" y="739775"/>
            <a:ext cx="8297182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 descr="TacomaLand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2592388"/>
            <a:ext cx="130016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4" descr="TacomaLand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144" y="609600"/>
            <a:ext cx="472884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University—Bothell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2268 L -0.14201 0.01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375000" y="3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lWACampuses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134" y="739775"/>
            <a:ext cx="8297182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TacomaLand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325" y="4121150"/>
            <a:ext cx="21701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TacomaLand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" y="655426"/>
            <a:ext cx="7829550" cy="551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University—Tacoma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8 -0.07894 L -0.08351 -0.2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375000" y="37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University—Washington Field Stations</a:t>
            </a:r>
            <a:endParaRPr lang="en-US" dirty="0"/>
          </a:p>
        </p:txBody>
      </p:sp>
      <p:pic>
        <p:nvPicPr>
          <p:cNvPr id="35845" name="Picture 5" descr="FieldStations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2003" y="615950"/>
            <a:ext cx="7532007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cilities_GoogleEarth_S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57" y="609600"/>
            <a:ext cx="9144000" cy="5638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University—Worldwide</a:t>
            </a:r>
            <a:endParaRPr lang="en-US" dirty="0"/>
          </a:p>
        </p:txBody>
      </p:sp>
      <p:pic>
        <p:nvPicPr>
          <p:cNvPr id="8" name="Picture 7" descr="Facilities_GoogleEarth_S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" y="613228"/>
            <a:ext cx="9144000" cy="5638800"/>
          </a:xfrm>
          <a:prstGeom prst="rect">
            <a:avLst/>
          </a:prstGeom>
        </p:spPr>
      </p:pic>
      <p:pic>
        <p:nvPicPr>
          <p:cNvPr id="9" name="Picture 8" descr="Facilities_GoogleEarth_S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" y="613228"/>
            <a:ext cx="9144000" cy="5638800"/>
          </a:xfrm>
          <a:prstGeom prst="rect">
            <a:avLst/>
          </a:prstGeom>
        </p:spPr>
      </p:pic>
      <p:pic>
        <p:nvPicPr>
          <p:cNvPr id="10" name="Picture 9" descr="Facilities_GoogleEarth_S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" y="613228"/>
            <a:ext cx="9123451" cy="5638800"/>
          </a:xfrm>
          <a:prstGeom prst="rect">
            <a:avLst/>
          </a:prstGeom>
        </p:spPr>
      </p:pic>
      <p:pic>
        <p:nvPicPr>
          <p:cNvPr id="12" name="Picture 11" descr="Facilities_GoogleEarth_S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" y="613228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4676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~700 Buildings, &gt;300 with floor plans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~1,600 Floors (a single CAD floor plan for each)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&gt; 66,000 rooms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&gt; 21,000,000 square feet of space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Floor Plan Geometry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does this mean for the UW Data?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Being Revised</a:t>
            </a:r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457200" y="10668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 smtClean="0">
                <a:solidFill>
                  <a:schemeClr val="tx1"/>
                </a:solidFill>
              </a:rPr>
              <a:t>Map Interface Web Application (</a:t>
            </a:r>
            <a:r>
              <a:rPr lang="en-US" sz="3900" dirty="0" err="1" smtClean="0">
                <a:solidFill>
                  <a:schemeClr val="tx1"/>
                </a:solidFill>
              </a:rPr>
              <a:t>SIMS</a:t>
            </a:r>
            <a:r>
              <a:rPr lang="en-US" sz="3900" dirty="0" err="1" smtClean="0">
                <a:solidFill>
                  <a:schemeClr val="tx1"/>
                </a:solidFill>
                <a:sym typeface="Wingdings" pitchFamily="2" charset="2"/>
              </a:rPr>
              <a:t>GeoSIMS</a:t>
            </a:r>
            <a:r>
              <a:rPr lang="en-US" sz="3900" dirty="0" smtClean="0">
                <a:solidFill>
                  <a:schemeClr val="tx1"/>
                </a:solidFill>
              </a:rPr>
              <a:t>)</a:t>
            </a:r>
          </a:p>
          <a:p>
            <a:endParaRPr lang="en-US" sz="3900" dirty="0" smtClean="0">
              <a:solidFill>
                <a:schemeClr val="tx1"/>
              </a:solidFill>
            </a:endParaRPr>
          </a:p>
          <a:p>
            <a:r>
              <a:rPr lang="en-US" sz="3900" dirty="0" smtClean="0">
                <a:solidFill>
                  <a:schemeClr val="tx1"/>
                </a:solidFill>
              </a:rPr>
              <a:t>Stand-Alone Data Interface (</a:t>
            </a:r>
            <a:r>
              <a:rPr lang="en-US" sz="3900" dirty="0" err="1" smtClean="0">
                <a:solidFill>
                  <a:schemeClr val="tx1"/>
                </a:solidFill>
              </a:rPr>
              <a:t>SIMS</a:t>
            </a:r>
            <a:r>
              <a:rPr lang="en-US" sz="3900" dirty="0" err="1" smtClean="0">
                <a:solidFill>
                  <a:schemeClr val="tx1"/>
                </a:solidFill>
                <a:sym typeface="Wingdings" pitchFamily="2" charset="2"/>
              </a:rPr>
              <a:t>GeoSIMS</a:t>
            </a:r>
            <a:r>
              <a:rPr lang="en-US" sz="3900" dirty="0" smtClean="0">
                <a:solidFill>
                  <a:schemeClr val="tx1"/>
                </a:solidFill>
              </a:rPr>
              <a:t>)</a:t>
            </a:r>
          </a:p>
          <a:p>
            <a:endParaRPr lang="en-US" sz="3900" dirty="0" smtClean="0">
              <a:solidFill>
                <a:schemeClr val="tx1"/>
              </a:solidFill>
            </a:endParaRPr>
          </a:p>
          <a:p>
            <a:r>
              <a:rPr lang="en-US" sz="3900" dirty="0" smtClean="0">
                <a:solidFill>
                  <a:schemeClr val="tx1"/>
                </a:solidFill>
              </a:rPr>
              <a:t>Reports (SIMS</a:t>
            </a:r>
            <a:r>
              <a:rPr lang="en-US" sz="3900" dirty="0" smtClean="0">
                <a:solidFill>
                  <a:schemeClr val="tx1"/>
                </a:solidFill>
                <a:sym typeface="Wingdings" pitchFamily="2" charset="2"/>
              </a:rPr>
              <a:t>DSS)</a:t>
            </a:r>
          </a:p>
          <a:p>
            <a:endParaRPr lang="en-US" sz="3900" dirty="0" smtClean="0">
              <a:solidFill>
                <a:schemeClr val="tx1"/>
              </a:solidFill>
            </a:endParaRPr>
          </a:p>
          <a:p>
            <a:endParaRPr lang="en-US" sz="1100" b="1" i="1" u="sng" dirty="0" smtClean="0">
              <a:solidFill>
                <a:schemeClr val="tx1"/>
              </a:solidFill>
            </a:endParaRPr>
          </a:p>
          <a:p>
            <a:r>
              <a:rPr lang="en-US" sz="3900" dirty="0" smtClean="0">
                <a:solidFill>
                  <a:schemeClr val="tx1"/>
                </a:solidFill>
              </a:rPr>
              <a:t>Database Tweaks (For the most part, not visible to SIMS users) 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35847</TotalTime>
  <Words>247</Words>
  <Application>Microsoft Office PowerPoint</Application>
  <PresentationFormat>On-screen Show (4:3)</PresentationFormat>
  <Paragraphs>61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Why GIS for Floor Plans?</vt:lpstr>
      <vt:lpstr>The University—Seattle</vt:lpstr>
      <vt:lpstr>The University—Bothell</vt:lpstr>
      <vt:lpstr>The University—Tacoma</vt:lpstr>
      <vt:lpstr>The University—Washington Field Stations</vt:lpstr>
      <vt:lpstr>The University—Worldwide</vt:lpstr>
      <vt:lpstr>Floor Plan Geometry</vt:lpstr>
      <vt:lpstr>What is Being Revised</vt:lpstr>
      <vt:lpstr>Geometry Requirements</vt:lpstr>
      <vt:lpstr>Georeferencing</vt:lpstr>
      <vt:lpstr>Georeferencing</vt:lpstr>
      <vt:lpstr>Final Product</vt:lpstr>
      <vt:lpstr>Applications</vt:lpstr>
      <vt:lpstr>Spatial Distribution</vt:lpstr>
      <vt:lpstr>Pre-design Planning</vt:lpstr>
      <vt:lpstr>3D Modeling</vt:lpstr>
      <vt:lpstr>Space Inventory Web App</vt:lpstr>
      <vt:lpstr>Questions?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Washington GeoSIMS Rollout</dc:title>
  <dc:creator>jefflinn</dc:creator>
  <cp:lastModifiedBy>Owner</cp:lastModifiedBy>
  <cp:revision>1012</cp:revision>
  <dcterms:created xsi:type="dcterms:W3CDTF">2011-01-05T20:24:17Z</dcterms:created>
  <dcterms:modified xsi:type="dcterms:W3CDTF">2014-04-28T19:07:33Z</dcterms:modified>
</cp:coreProperties>
</file>